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SemiBold" panose="020F0502020204030204" pitchFamily="2" charset="0"/>
      <p:regular r:id="rId14"/>
      <p:bold r:id="rId15"/>
      <p:italic r:id="rId16"/>
      <p:boldItalic r:id="rId17"/>
    </p:embeddedFont>
    <p:embeddedFont>
      <p:font typeface="Rajdhani" panose="020B0604020202020204" charset="0"/>
      <p:regular r:id="rId18"/>
      <p:bold r:id="rId19"/>
    </p:embeddedFont>
    <p:embeddedFont>
      <p:font typeface="Rajdhani SemiBold" panose="020B060402020202020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F0502020204030204" pitchFamily="2" charset="0"/>
      <p:regular r:id="rId26"/>
      <p:bold r:id="rId27"/>
      <p:italic r:id="rId28"/>
      <p:boldItalic r:id="rId29"/>
    </p:embeddedFont>
    <p:embeddedFont>
      <p:font typeface="Roboto SemiBold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0952" autoAdjust="0"/>
  </p:normalViewPr>
  <p:slideViewPr>
    <p:cSldViewPr snapToGrid="0">
      <p:cViewPr varScale="1">
        <p:scale>
          <a:sx n="27" d="100"/>
          <a:sy n="27" d="100"/>
        </p:scale>
        <p:origin x="21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b0ea13a8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1" name="Google Shape;101;g3bb0ea13a8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54" name="Google Shape;1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b0ea13a83_1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g3bb0ea13a83_1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57" name="Google Shape;2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83" name="Google Shape;2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8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21" Type="http://schemas.openxmlformats.org/officeDocument/2006/relationships/image" Target="../media/image44.png"/><Relationship Id="rId7" Type="http://schemas.openxmlformats.org/officeDocument/2006/relationships/image" Target="../media/image31.png"/><Relationship Id="rId12" Type="http://schemas.openxmlformats.org/officeDocument/2006/relationships/image" Target="../media/image8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7.pn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4.png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571500"/>
            <a:ext cx="523875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571500" y="3089803"/>
            <a:ext cx="5238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97999B"/>
                </a:solidFill>
                <a:latin typeface="Roboto Medium"/>
                <a:ea typeface="Roboto Medium"/>
                <a:cs typeface="Roboto Medium"/>
                <a:sym typeface="Roboto Medium"/>
              </a:rPr>
              <a:t>Jennifer Zhang, Gilla Wu, Rebecca Shih, Pranav Piedy, Nuoci Ding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571500" y="3612653"/>
            <a:ext cx="5500687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30019"/>
                </a:solidFill>
                <a:latin typeface="Montserrat"/>
                <a:ea typeface="Montserrat"/>
                <a:cs typeface="Montserrat"/>
                <a:sym typeface="Montserrat"/>
              </a:rPr>
              <a:t>Why Flight Pairing Matters?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5">
            <a:alphaModFix/>
          </a:blip>
          <a:srcRect l="465" r="475"/>
          <a:stretch/>
        </p:blipFill>
        <p:spPr>
          <a:xfrm>
            <a:off x="6381750" y="573000"/>
            <a:ext cx="5238749" cy="57120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933450" y="4079378"/>
            <a:ext cx="48768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Delays don’t stay isolated — they spread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933450" y="4479428"/>
            <a:ext cx="48768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Pilot sequences connect multiple flights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885825" y="4879478"/>
            <a:ext cx="49244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Weather risk varies by airport and season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885825" y="5279528"/>
            <a:ext cx="49244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High-risk inbound + outbound = fragile schedule</a:t>
            </a:r>
            <a:endParaRPr/>
          </a:p>
        </p:txBody>
      </p:sp>
      <p:pic>
        <p:nvPicPr>
          <p:cNvPr id="93" name="Google Shape;93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4122241"/>
            <a:ext cx="2190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4522291"/>
            <a:ext cx="21907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500" y="4922341"/>
            <a:ext cx="171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5322391"/>
            <a:ext cx="1714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571500" y="1168900"/>
            <a:ext cx="6858900" cy="16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Operational Resilience</a:t>
            </a:r>
            <a:r>
              <a:rPr lang="en-US" sz="3400" b="1">
                <a:solidFill>
                  <a:srgbClr val="112E51"/>
                </a:solidFill>
                <a:latin typeface="Montserrat"/>
                <a:ea typeface="Montserrat"/>
                <a:cs typeface="Montserrat"/>
                <a:sym typeface="Montserrat"/>
              </a:rPr>
              <a:t>: Identifying Pilot Sequence Disruptions</a:t>
            </a:r>
            <a:endParaRPr sz="900"/>
          </a:p>
        </p:txBody>
      </p:sp>
      <p:pic>
        <p:nvPicPr>
          <p:cNvPr id="98" name="Google Shape;98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34175" y="376675"/>
            <a:ext cx="951350" cy="9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2705100"/>
            <a:ext cx="2619375" cy="22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00" y="1657350"/>
            <a:ext cx="2619375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81375" y="1657350"/>
            <a:ext cx="2619375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91250" y="1657350"/>
            <a:ext cx="2619375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01125" y="1657350"/>
            <a:ext cx="2619375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500" y="5028400"/>
            <a:ext cx="2619375" cy="7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81375" y="2692888"/>
            <a:ext cx="2619375" cy="246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381375" y="5016099"/>
            <a:ext cx="2619375" cy="7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1250" y="2705100"/>
            <a:ext cx="2619375" cy="22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91250" y="5035800"/>
            <a:ext cx="2619375" cy="7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1125" y="2705100"/>
            <a:ext cx="2619375" cy="22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01125" y="5028400"/>
            <a:ext cx="2619375" cy="7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rgbClr val="112E5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Key </a:t>
            </a:r>
            <a:r>
              <a:rPr lang="en-US" sz="315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</a:t>
            </a:r>
            <a:r>
              <a:rPr lang="en-US" sz="3150" b="0" i="0" u="none" strike="noStrike" cap="none">
                <a:solidFill>
                  <a:srgbClr val="112E5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Sources </a:t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571500" y="1257300"/>
            <a:ext cx="11049000" cy="19200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571500" y="5953125"/>
            <a:ext cx="11049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1" u="none" strike="noStrike" cap="none">
                <a:solidFill>
                  <a:srgbClr val="112E51"/>
                </a:solidFill>
                <a:latin typeface="Roboto"/>
                <a:ea typeface="Roboto"/>
                <a:cs typeface="Roboto"/>
                <a:sym typeface="Roboto"/>
              </a:rPr>
              <a:t>Together, these sources help us with relevant data to </a:t>
            </a:r>
            <a:r>
              <a:rPr lang="en-US" i="1">
                <a:solidFill>
                  <a:srgbClr val="112E51"/>
                </a:solidFill>
                <a:latin typeface="Roboto"/>
                <a:ea typeface="Roboto"/>
                <a:cs typeface="Roboto"/>
                <a:sym typeface="Roboto"/>
              </a:rPr>
              <a:t>model and penalize </a:t>
            </a:r>
            <a:r>
              <a:rPr lang="en-US" b="0" i="1" u="none" strike="noStrike" cap="none">
                <a:solidFill>
                  <a:srgbClr val="112E51"/>
                </a:solidFill>
                <a:latin typeface="Roboto"/>
                <a:ea typeface="Roboto"/>
                <a:cs typeface="Roboto"/>
                <a:sym typeface="Roboto"/>
              </a:rPr>
              <a:t>high-risk flight pairings.</a:t>
            </a:r>
            <a:endParaRPr/>
          </a:p>
        </p:txBody>
      </p:sp>
      <p:pic>
        <p:nvPicPr>
          <p:cNvPr id="119" name="Google Shape;119;p14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690687" y="1798439"/>
            <a:ext cx="381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1321117" y="2198489"/>
            <a:ext cx="11202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79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BTS Data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On-Time Performance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714375" y="5147667"/>
            <a:ext cx="23337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8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1" u="none" strike="noStrike" cap="none">
                <a:solidFill>
                  <a:srgbClr val="112E51"/>
                </a:solidFill>
                <a:latin typeface="Roboto"/>
                <a:ea typeface="Roboto"/>
                <a:cs typeface="Roboto"/>
                <a:sym typeface="Roboto"/>
              </a:rPr>
              <a:t>Foundation of pilot sequencing. Identifies tight connections &amp; unpredictable inbound flights.</a:t>
            </a:r>
            <a:endParaRPr/>
          </a:p>
        </p:txBody>
      </p:sp>
      <p:pic>
        <p:nvPicPr>
          <p:cNvPr id="122" name="Google Shape;122;p14" descr="imag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38662" y="1798439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/>
        </p:nvSpPr>
        <p:spPr>
          <a:xfrm>
            <a:off x="4100988" y="2198489"/>
            <a:ext cx="11802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799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FAA ASPM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Performance Metrics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79944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3524699" y="5147678"/>
            <a:ext cx="233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8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1" u="none" strike="noStrike" cap="none">
                <a:solidFill>
                  <a:srgbClr val="112E51"/>
                </a:solidFill>
                <a:latin typeface="Roboto"/>
                <a:ea typeface="Roboto"/>
                <a:cs typeface="Roboto"/>
                <a:sym typeface="Roboto"/>
              </a:rPr>
              <a:t>Congestion increases delay risk. We avoid pairings passing through peak congestion.</a:t>
            </a:r>
            <a:endParaRPr/>
          </a:p>
        </p:txBody>
      </p:sp>
      <p:pic>
        <p:nvPicPr>
          <p:cNvPr id="125" name="Google Shape;125;p14" descr="imag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348537" y="1798439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/>
        </p:nvSpPr>
        <p:spPr>
          <a:xfrm>
            <a:off x="7145893" y="2198489"/>
            <a:ext cx="7101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Weather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AWC / NOAA</a:t>
            </a:r>
            <a:endParaRPr/>
          </a:p>
        </p:txBody>
      </p:sp>
      <p:sp>
        <p:nvSpPr>
          <p:cNvPr id="127" name="Google Shape;127;p14"/>
          <p:cNvSpPr txBox="1"/>
          <p:nvPr/>
        </p:nvSpPr>
        <p:spPr>
          <a:xfrm>
            <a:off x="6334125" y="5147667"/>
            <a:ext cx="2333700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8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1" u="none" strike="noStrike" cap="none">
                <a:solidFill>
                  <a:srgbClr val="112E51"/>
                </a:solidFill>
                <a:latin typeface="Roboto"/>
                <a:ea typeface="Roboto"/>
                <a:cs typeface="Roboto"/>
                <a:sym typeface="Roboto"/>
              </a:rPr>
              <a:t>Volatile weather causes disruption. We avoid pairings with simultaneous weather risks.</a:t>
            </a:r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9784189" y="2224922"/>
            <a:ext cx="11700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Internal Staffing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Pilot Schedules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9144000" y="5147667"/>
            <a:ext cx="2333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8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1" u="none" strike="noStrike" cap="none">
                <a:solidFill>
                  <a:srgbClr val="112E51"/>
                </a:solidFill>
                <a:latin typeface="Roboto"/>
                <a:ea typeface="Roboto"/>
                <a:cs typeface="Roboto"/>
                <a:sym typeface="Roboto"/>
              </a:rPr>
              <a:t>Accounts for operational &amp; fatigue risk using strict airline-specific scheduling rules.</a:t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714375" y="2847975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IT PROVIDES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714300" y="3175950"/>
            <a:ext cx="23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Arrival and departure delays.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1200" b="0" i="1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By route, airport, and time/date.</a:t>
            </a:r>
            <a:endParaRPr sz="1200"/>
          </a:p>
        </p:txBody>
      </p:sp>
      <p:sp>
        <p:nvSpPr>
          <p:cNvPr id="132" name="Google Shape;132;p14"/>
          <p:cNvSpPr txBox="1"/>
          <p:nvPr/>
        </p:nvSpPr>
        <p:spPr>
          <a:xfrm>
            <a:off x="740475" y="3710748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WE USE IT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714300" y="4012123"/>
            <a:ext cx="23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Turn buffer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Arrival variability</a:t>
            </a:r>
            <a:endParaRPr sz="1200"/>
          </a:p>
        </p:txBody>
      </p:sp>
      <p:sp>
        <p:nvSpPr>
          <p:cNvPr id="134" name="Google Shape;134;p14"/>
          <p:cNvSpPr txBox="1"/>
          <p:nvPr/>
        </p:nvSpPr>
        <p:spPr>
          <a:xfrm>
            <a:off x="3524250" y="2847975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IT PROVIDES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3524213" y="3160863"/>
            <a:ext cx="2333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Flight schedules/delays.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Airport, city-pair (route) and taxi time.</a:t>
            </a:r>
            <a:endParaRPr sz="1200"/>
          </a:p>
        </p:txBody>
      </p:sp>
      <p:sp>
        <p:nvSpPr>
          <p:cNvPr id="136" name="Google Shape;136;p14"/>
          <p:cNvSpPr txBox="1"/>
          <p:nvPr/>
        </p:nvSpPr>
        <p:spPr>
          <a:xfrm>
            <a:off x="3537300" y="3710760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WE USE IT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3524213" y="4022318"/>
            <a:ext cx="2333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Congestion patterns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Congestion vs. delays relationship</a:t>
            </a:r>
            <a:endParaRPr sz="1200"/>
          </a:p>
        </p:txBody>
      </p:sp>
      <p:sp>
        <p:nvSpPr>
          <p:cNvPr id="138" name="Google Shape;138;p14"/>
          <p:cNvSpPr txBox="1"/>
          <p:nvPr/>
        </p:nvSpPr>
        <p:spPr>
          <a:xfrm>
            <a:off x="6334125" y="2847975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IT PROVIDES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6334075" y="3171350"/>
            <a:ext cx="2333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METAR, TAF.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1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Historical seasonal and weather patterns.</a:t>
            </a:r>
            <a:endParaRPr sz="1200"/>
          </a:p>
        </p:txBody>
      </p:sp>
      <p:sp>
        <p:nvSpPr>
          <p:cNvPr id="140" name="Google Shape;140;p14"/>
          <p:cNvSpPr txBox="1"/>
          <p:nvPr/>
        </p:nvSpPr>
        <p:spPr>
          <a:xfrm>
            <a:off x="6340650" y="3731716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WE USE IT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6334088" y="4055091"/>
            <a:ext cx="23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Identify seasonal trends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Predict volatility</a:t>
            </a:r>
            <a:endParaRPr sz="1200"/>
          </a:p>
        </p:txBody>
      </p:sp>
      <p:sp>
        <p:nvSpPr>
          <p:cNvPr id="142" name="Google Shape;142;p14"/>
          <p:cNvSpPr txBox="1"/>
          <p:nvPr/>
        </p:nvSpPr>
        <p:spPr>
          <a:xfrm>
            <a:off x="9144000" y="2847975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IT PROVIDES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9144000" y="3181350"/>
            <a:ext cx="233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Existing sequences, pilot times, rules, crew base.</a:t>
            </a:r>
            <a:endParaRPr sz="1200"/>
          </a:p>
        </p:txBody>
      </p:sp>
      <p:sp>
        <p:nvSpPr>
          <p:cNvPr id="144" name="Google Shape;144;p14"/>
          <p:cNvSpPr txBox="1"/>
          <p:nvPr/>
        </p:nvSpPr>
        <p:spPr>
          <a:xfrm>
            <a:off x="9144000" y="3742414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HOW WE USE IT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145" name="Google Shape;145;p14"/>
          <p:cNvSpPr txBox="1"/>
          <p:nvPr/>
        </p:nvSpPr>
        <p:spPr>
          <a:xfrm>
            <a:off x="9144000" y="4044519"/>
            <a:ext cx="2333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Calculate duty length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 Check limit violations</a:t>
            </a:r>
            <a:endParaRPr sz="1200"/>
          </a:p>
        </p:txBody>
      </p:sp>
      <p:pic>
        <p:nvPicPr>
          <p:cNvPr id="146" name="Google Shape;146;p14" descr="Change this to a white icon with no background color 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025813" y="1667137"/>
            <a:ext cx="569999" cy="5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/>
          <p:nvPr/>
        </p:nvSpPr>
        <p:spPr>
          <a:xfrm>
            <a:off x="740475" y="4623100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IMPORTANCE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3550350" y="4637713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IMPORTANCE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6340650" y="4644575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IMPORTANCE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9170100" y="4594350"/>
            <a:ext cx="2450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IMPORTANCE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1" name="Google Shape;151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834175" y="376675"/>
            <a:ext cx="951350" cy="9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05075"/>
            <a:ext cx="3492549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2505075"/>
            <a:ext cx="3492549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2505075"/>
            <a:ext cx="3492549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 txBox="1"/>
          <p:nvPr/>
        </p:nvSpPr>
        <p:spPr>
          <a:xfrm>
            <a:off x="571500" y="571500"/>
            <a:ext cx="116016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 Engineering</a:t>
            </a:r>
            <a:r>
              <a:rPr lang="en-US" sz="3150" b="0" i="0" u="none" strike="noStrike" cap="none">
                <a:solidFill>
                  <a:srgbClr val="112E5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  <a:endParaRPr sz="3150" b="0" i="0" u="none" strike="noStrike" cap="none">
              <a:solidFill>
                <a:srgbClr val="112E5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rgbClr val="112E5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Decoding Sequence Vulnerability</a:t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571500" y="1752600"/>
            <a:ext cx="11049000" cy="19050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3525001" y="1813538"/>
            <a:ext cx="5694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From </a:t>
            </a:r>
            <a:r>
              <a:rPr lang="en-US" sz="18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single-flight</a:t>
            </a:r>
            <a:r>
              <a:rPr lang="en-US" sz="18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metrics → </a:t>
            </a:r>
            <a:r>
              <a:rPr lang="en-US" sz="1800" b="1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sequence </a:t>
            </a:r>
            <a:r>
              <a:rPr lang="en-US" sz="18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fragility</a:t>
            </a:r>
            <a:endParaRPr sz="1800" b="1"/>
          </a:p>
        </p:txBody>
      </p:sp>
      <p:sp>
        <p:nvSpPr>
          <p:cNvPr id="163" name="Google Shape;163;p15"/>
          <p:cNvSpPr txBox="1"/>
          <p:nvPr/>
        </p:nvSpPr>
        <p:spPr>
          <a:xfrm>
            <a:off x="857250" y="3419475"/>
            <a:ext cx="3067102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078D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Node Risk — Individual Airports</a:t>
            </a:r>
            <a:endParaRPr/>
          </a:p>
        </p:txBody>
      </p:sp>
      <p:sp>
        <p:nvSpPr>
          <p:cNvPr id="164" name="Google Shape;164;p15"/>
          <p:cNvSpPr txBox="1"/>
          <p:nvPr/>
        </p:nvSpPr>
        <p:spPr>
          <a:xfrm>
            <a:off x="4635549" y="3419475"/>
            <a:ext cx="3067102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078D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Edge Risk — Pairwise Connection</a:t>
            </a:r>
            <a:endParaRPr/>
          </a:p>
        </p:txBody>
      </p:sp>
      <p:sp>
        <p:nvSpPr>
          <p:cNvPr id="165" name="Google Shape;165;p15"/>
          <p:cNvSpPr txBox="1"/>
          <p:nvPr/>
        </p:nvSpPr>
        <p:spPr>
          <a:xfrm>
            <a:off x="8413849" y="3419475"/>
            <a:ext cx="3067102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078D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Hub Buffer — DFW Context</a:t>
            </a:r>
            <a:endParaRPr/>
          </a:p>
        </p:txBody>
      </p:sp>
      <p:pic>
        <p:nvPicPr>
          <p:cNvPr id="166" name="Google Shape;166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250" y="2847975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5"/>
          <p:cNvSpPr txBox="1"/>
          <p:nvPr/>
        </p:nvSpPr>
        <p:spPr>
          <a:xfrm>
            <a:off x="1000125" y="407670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68" name="Google Shape;168;p15"/>
          <p:cNvSpPr txBox="1"/>
          <p:nvPr/>
        </p:nvSpPr>
        <p:spPr>
          <a:xfrm>
            <a:off x="1047750" y="4076700"/>
            <a:ext cx="273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Seasonal weather sensitivity 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(impact differs by season)</a:t>
            </a:r>
            <a:endParaRPr/>
          </a:p>
        </p:txBody>
      </p:sp>
      <p:sp>
        <p:nvSpPr>
          <p:cNvPr id="169" name="Google Shape;169;p15"/>
          <p:cNvSpPr txBox="1"/>
          <p:nvPr/>
        </p:nvSpPr>
        <p:spPr>
          <a:xfrm>
            <a:off x="1000125" y="462915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70" name="Google Shape;170;p15"/>
          <p:cNvSpPr txBox="1"/>
          <p:nvPr/>
        </p:nvSpPr>
        <p:spPr>
          <a:xfrm>
            <a:off x="1047750" y="4629150"/>
            <a:ext cx="273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Same weather ≠ same delay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(airport-specific response)</a:t>
            </a:r>
            <a:endParaRPr/>
          </a:p>
        </p:txBody>
      </p:sp>
      <p:sp>
        <p:nvSpPr>
          <p:cNvPr id="171" name="Google Shape;171;p15"/>
          <p:cNvSpPr txBox="1"/>
          <p:nvPr/>
        </p:nvSpPr>
        <p:spPr>
          <a:xfrm>
            <a:off x="1000125" y="518160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72" name="Google Shape;172;p15"/>
          <p:cNvSpPr txBox="1"/>
          <p:nvPr/>
        </p:nvSpPr>
        <p:spPr>
          <a:xfrm>
            <a:off x="1047750" y="5181600"/>
            <a:ext cx="273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Arrival vs. departure recovery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(how fast delays clear)</a:t>
            </a:r>
            <a:endParaRPr/>
          </a:p>
        </p:txBody>
      </p:sp>
      <p:pic>
        <p:nvPicPr>
          <p:cNvPr id="173" name="Google Shape;173;p15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5549" y="2847975"/>
            <a:ext cx="3048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5"/>
          <p:cNvSpPr txBox="1"/>
          <p:nvPr/>
        </p:nvSpPr>
        <p:spPr>
          <a:xfrm>
            <a:off x="4778424" y="4073778"/>
            <a:ext cx="47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75" name="Google Shape;175;p15"/>
          <p:cNvSpPr txBox="1"/>
          <p:nvPr/>
        </p:nvSpPr>
        <p:spPr>
          <a:xfrm>
            <a:off x="4826049" y="4076700"/>
            <a:ext cx="27306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Delay amplification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(30 min → 60min)</a:t>
            </a:r>
            <a:endParaRPr sz="1200" b="0" i="0" u="none" strike="noStrike" cap="non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Weather correlation</a:t>
            </a:r>
            <a:r>
              <a:rPr lang="en-U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(shared storm systems)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Seasonal co-risk</a:t>
            </a:r>
            <a:r>
              <a:rPr lang="en-U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(both risky at once)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4778424" y="4347724"/>
            <a:ext cx="47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77" name="Google Shape;177;p15"/>
          <p:cNvSpPr txBox="1"/>
          <p:nvPr/>
        </p:nvSpPr>
        <p:spPr>
          <a:xfrm>
            <a:off x="4778424" y="4909173"/>
            <a:ext cx="47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pic>
        <p:nvPicPr>
          <p:cNvPr id="178" name="Google Shape;178;p15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13849" y="2847975"/>
            <a:ext cx="25717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5"/>
          <p:cNvSpPr txBox="1"/>
          <p:nvPr/>
        </p:nvSpPr>
        <p:spPr>
          <a:xfrm>
            <a:off x="8556724" y="407670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80" name="Google Shape;180;p15"/>
          <p:cNvSpPr txBox="1"/>
          <p:nvPr/>
        </p:nvSpPr>
        <p:spPr>
          <a:xfrm>
            <a:off x="8604349" y="4076700"/>
            <a:ext cx="1428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Turnaround slack</a:t>
            </a:r>
            <a:endParaRPr b="1"/>
          </a:p>
        </p:txBody>
      </p:sp>
      <p:sp>
        <p:nvSpPr>
          <p:cNvPr id="181" name="Google Shape;181;p15"/>
          <p:cNvSpPr txBox="1"/>
          <p:nvPr/>
        </p:nvSpPr>
        <p:spPr>
          <a:xfrm>
            <a:off x="8556724" y="440055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8604349" y="4400550"/>
            <a:ext cx="1428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Peak bank window</a:t>
            </a:r>
            <a:endParaRPr b="1"/>
          </a:p>
        </p:txBody>
      </p:sp>
      <p:sp>
        <p:nvSpPr>
          <p:cNvPr id="183" name="Google Shape;183;p15"/>
          <p:cNvSpPr txBox="1"/>
          <p:nvPr/>
        </p:nvSpPr>
        <p:spPr>
          <a:xfrm>
            <a:off x="8556724" y="472440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184" name="Google Shape;184;p15"/>
          <p:cNvSpPr txBox="1"/>
          <p:nvPr/>
        </p:nvSpPr>
        <p:spPr>
          <a:xfrm>
            <a:off x="8604351" y="4724400"/>
            <a:ext cx="2246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Congestion</a:t>
            </a:r>
            <a:r>
              <a:rPr lang="en-US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multiplier</a:t>
            </a:r>
            <a:endParaRPr b="1"/>
          </a:p>
        </p:txBody>
      </p:sp>
      <p:pic>
        <p:nvPicPr>
          <p:cNvPr id="185" name="Google Shape;18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34175" y="376675"/>
            <a:ext cx="951350" cy="9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209675"/>
            <a:ext cx="110490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1766" y="2347019"/>
            <a:ext cx="11049000" cy="1740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760" y="5924550"/>
            <a:ext cx="110490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4317" y="4453830"/>
            <a:ext cx="2566987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984647" y="4541925"/>
            <a:ext cx="2638050" cy="9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66775" y="3461444"/>
            <a:ext cx="4962525" cy="47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62700" y="3461444"/>
            <a:ext cx="4962525" cy="47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6"/>
          <p:cNvSpPr txBox="1"/>
          <p:nvPr/>
        </p:nvSpPr>
        <p:spPr>
          <a:xfrm>
            <a:off x="838795" y="1619250"/>
            <a:ext cx="2384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333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Historical Flight Data </a:t>
            </a:r>
            <a:r>
              <a:rPr lang="en-US" sz="975" b="0" i="0" u="none" strike="noStrike" cap="none">
                <a:solidFill>
                  <a:srgbClr val="555555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(Latency Patterns)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571500" y="263019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</a:t>
            </a:r>
            <a:r>
              <a:rPr lang="en-US" sz="3150">
                <a:solidFill>
                  <a:srgbClr val="112E5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Approach</a:t>
            </a:r>
            <a:endParaRPr sz="3150">
              <a:solidFill>
                <a:srgbClr val="00175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571500" y="714375"/>
            <a:ext cx="11049000" cy="19200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6258520" y="1619250"/>
            <a:ext cx="2384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175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333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Crew Rules </a:t>
            </a:r>
            <a:r>
              <a:rPr lang="en-US" sz="975" b="0" i="0" u="none" strike="noStrike" cap="none">
                <a:solidFill>
                  <a:srgbClr val="555555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(Union/FAA)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571500" y="4244058"/>
            <a:ext cx="110490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7999B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Combined Risk Probabilities &amp; Network Embeddings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3548657" y="1619250"/>
            <a:ext cx="2384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7175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333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Real-Time Weather </a:t>
            </a:r>
            <a:r>
              <a:rPr lang="en-US" sz="975" b="0" i="0" u="none" strike="noStrike" cap="none">
                <a:solidFill>
                  <a:srgbClr val="555555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(Sparse Event Data)</a:t>
            </a:r>
            <a:endParaRPr/>
          </a:p>
        </p:txBody>
      </p:sp>
      <p:sp>
        <p:nvSpPr>
          <p:cNvPr id="204" name="Google Shape;204;p16"/>
          <p:cNvSpPr txBox="1"/>
          <p:nvPr/>
        </p:nvSpPr>
        <p:spPr>
          <a:xfrm>
            <a:off x="8968382" y="1619250"/>
            <a:ext cx="2384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4325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" b="0" i="0" u="none" strike="noStrike" cap="none">
                <a:solidFill>
                  <a:srgbClr val="333333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Operational Constraints </a:t>
            </a:r>
            <a:r>
              <a:rPr lang="en-US" sz="975" b="0" i="0" u="none" strike="noStrike" cap="none">
                <a:solidFill>
                  <a:srgbClr val="555555"/>
                </a:solidFill>
                <a:latin typeface="Rajdhani SemiBold"/>
                <a:ea typeface="Rajdhani SemiBold"/>
                <a:cs typeface="Rajdhani SemiBold"/>
                <a:sym typeface="Rajdhani SemiBold"/>
              </a:rPr>
              <a:t>(Aircraft/Gate)</a:t>
            </a:r>
            <a:endParaRPr/>
          </a:p>
        </p:txBody>
      </p:sp>
      <p:sp>
        <p:nvSpPr>
          <p:cNvPr id="205" name="Google Shape;205;p16"/>
          <p:cNvSpPr/>
          <p:nvPr/>
        </p:nvSpPr>
        <p:spPr>
          <a:xfrm>
            <a:off x="3141300" y="4996750"/>
            <a:ext cx="1414500" cy="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6"/>
          <p:cNvSpPr/>
          <p:nvPr/>
        </p:nvSpPr>
        <p:spPr>
          <a:xfrm>
            <a:off x="7591925" y="4996750"/>
            <a:ext cx="1390500" cy="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 txBox="1"/>
          <p:nvPr/>
        </p:nvSpPr>
        <p:spPr>
          <a:xfrm>
            <a:off x="4355552" y="6346300"/>
            <a:ext cx="3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195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12E51"/>
                </a:solidFill>
                <a:latin typeface="Rajdhani"/>
                <a:ea typeface="Rajdhani"/>
                <a:cs typeface="Rajdhani"/>
                <a:sym typeface="Rajdhani"/>
              </a:rPr>
              <a:t>Disruption-Ready Reserves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ajdhani"/>
                <a:ea typeface="Rajdhani"/>
                <a:cs typeface="Rajdhani"/>
                <a:sym typeface="Rajdhani"/>
              </a:rPr>
              <a:t> Strategic Buffer Allocation</a:t>
            </a:r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856952" y="6334125"/>
            <a:ext cx="3251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65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12E51"/>
                </a:solidFill>
                <a:latin typeface="Rajdhani"/>
                <a:ea typeface="Rajdhani"/>
                <a:cs typeface="Rajdhani"/>
                <a:sym typeface="Rajdhani"/>
              </a:rPr>
              <a:t>Optimized Rosters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ajdhani"/>
                <a:ea typeface="Rajdhani"/>
                <a:cs typeface="Rajdhani"/>
                <a:sym typeface="Rajdhani"/>
              </a:rPr>
              <a:t> Push via API</a:t>
            </a:r>
            <a:endParaRPr/>
          </a:p>
        </p:txBody>
      </p:sp>
      <p:sp>
        <p:nvSpPr>
          <p:cNvPr id="209" name="Google Shape;209;p16"/>
          <p:cNvSpPr txBox="1"/>
          <p:nvPr/>
        </p:nvSpPr>
        <p:spPr>
          <a:xfrm>
            <a:off x="8083153" y="6342301"/>
            <a:ext cx="325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12E51"/>
                </a:solidFill>
                <a:latin typeface="Rajdhani"/>
                <a:ea typeface="Rajdhani"/>
                <a:cs typeface="Rajdhani"/>
                <a:sym typeface="Rajdhani"/>
              </a:rPr>
              <a:t>Live Manager Dashboard</a:t>
            </a:r>
            <a:r>
              <a:rPr lang="en-US" sz="1200" b="0" i="0" u="none" strike="noStrike" cap="none">
                <a:solidFill>
                  <a:srgbClr val="333333"/>
                </a:solidFill>
                <a:latin typeface="Rajdhani"/>
                <a:ea typeface="Rajdhani"/>
                <a:cs typeface="Rajdhani"/>
                <a:sym typeface="Rajdhani"/>
              </a:rPr>
              <a:t> Real-time KPI Monitoring</a:t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>
            <a:off x="2021606" y="1504950"/>
            <a:ext cx="19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4731469" y="1504950"/>
            <a:ext cx="19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/>
          <p:nvPr/>
        </p:nvSpPr>
        <p:spPr>
          <a:xfrm>
            <a:off x="7441331" y="1504950"/>
            <a:ext cx="19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/>
          <p:nvPr/>
        </p:nvSpPr>
        <p:spPr>
          <a:xfrm>
            <a:off x="10151194" y="1504950"/>
            <a:ext cx="19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2390775" y="2499419"/>
            <a:ext cx="1914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12E51"/>
                </a:solidFill>
                <a:latin typeface="Rajdhani"/>
                <a:ea typeface="Rajdhani"/>
                <a:cs typeface="Rajdhani"/>
                <a:sym typeface="Rajdhani"/>
              </a:rPr>
              <a:t>Model A: Spatio-Temporal GNN</a:t>
            </a:r>
            <a:endParaRPr/>
          </a:p>
        </p:txBody>
      </p:sp>
      <p:sp>
        <p:nvSpPr>
          <p:cNvPr id="215" name="Google Shape;215;p16"/>
          <p:cNvSpPr txBox="1"/>
          <p:nvPr/>
        </p:nvSpPr>
        <p:spPr>
          <a:xfrm>
            <a:off x="7972425" y="2499419"/>
            <a:ext cx="1743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rgbClr val="112E51"/>
                </a:solidFill>
                <a:latin typeface="Rajdhani"/>
                <a:ea typeface="Rajdhani"/>
                <a:cs typeface="Rajdhani"/>
                <a:sym typeface="Rajdhani"/>
              </a:rPr>
              <a:t>Model B: XGBoost Classifier</a:t>
            </a:r>
            <a:endParaRPr/>
          </a:p>
        </p:txBody>
      </p:sp>
      <p:pic>
        <p:nvPicPr>
          <p:cNvPr id="216" name="Google Shape;216;p16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62700" y="2794694"/>
            <a:ext cx="49625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/>
        </p:nvSpPr>
        <p:spPr>
          <a:xfrm>
            <a:off x="1265100" y="4537366"/>
            <a:ext cx="1085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78D2"/>
                </a:solidFill>
                <a:latin typeface="Rajdhani"/>
                <a:ea typeface="Rajdhani"/>
                <a:cs typeface="Rajdhani"/>
                <a:sym typeface="Rajdhani"/>
              </a:rPr>
              <a:t>HARD CONSTRAINTS</a:t>
            </a:r>
            <a:endParaRPr/>
          </a:p>
        </p:txBody>
      </p:sp>
      <p:sp>
        <p:nvSpPr>
          <p:cNvPr id="218" name="Google Shape;218;p16"/>
          <p:cNvSpPr txBox="1"/>
          <p:nvPr/>
        </p:nvSpPr>
        <p:spPr>
          <a:xfrm>
            <a:off x="9742157" y="4640288"/>
            <a:ext cx="8373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0078D2"/>
                </a:solidFill>
                <a:latin typeface="Rajdhani"/>
                <a:ea typeface="Rajdhani"/>
                <a:cs typeface="Rajdhani"/>
                <a:sym typeface="Rajdhani"/>
              </a:rPr>
              <a:t>SOFT OBJECTIVES</a:t>
            </a:r>
            <a:endParaRPr/>
          </a:p>
        </p:txBody>
      </p:sp>
      <p:sp>
        <p:nvSpPr>
          <p:cNvPr id="219" name="Google Shape;219;p16"/>
          <p:cNvSpPr txBox="1"/>
          <p:nvPr/>
        </p:nvSpPr>
        <p:spPr>
          <a:xfrm>
            <a:off x="866775" y="4746724"/>
            <a:ext cx="381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▪</a:t>
            </a:r>
            <a:endParaRPr/>
          </a:p>
        </p:txBody>
      </p:sp>
      <p:sp>
        <p:nvSpPr>
          <p:cNvPr id="220" name="Google Shape;220;p16"/>
          <p:cNvSpPr txBox="1"/>
          <p:nvPr/>
        </p:nvSpPr>
        <p:spPr>
          <a:xfrm>
            <a:off x="904875" y="4749105"/>
            <a:ext cx="22146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4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Union CBA &amp; FAA Legalities</a:t>
            </a:r>
            <a:endParaRPr/>
          </a:p>
        </p:txBody>
      </p:sp>
      <p:sp>
        <p:nvSpPr>
          <p:cNvPr id="221" name="Google Shape;221;p16"/>
          <p:cNvSpPr txBox="1"/>
          <p:nvPr/>
        </p:nvSpPr>
        <p:spPr>
          <a:xfrm>
            <a:off x="866775" y="4922936"/>
            <a:ext cx="381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▪</a:t>
            </a:r>
            <a:endParaRPr/>
          </a:p>
        </p:txBody>
      </p:sp>
      <p:sp>
        <p:nvSpPr>
          <p:cNvPr id="222" name="Google Shape;222;p16"/>
          <p:cNvSpPr txBox="1"/>
          <p:nvPr/>
        </p:nvSpPr>
        <p:spPr>
          <a:xfrm>
            <a:off x="904875" y="4925317"/>
            <a:ext cx="22146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lvl="0" indent="0" algn="l" rtl="0">
              <a:lnSpc>
                <a:spcPct val="14993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25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Aircraft Type-Rating Compatibility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4993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25">
              <a:solidFill>
                <a:srgbClr val="55555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866775" y="5099149"/>
            <a:ext cx="381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▪</a:t>
            </a:r>
            <a:endParaRPr/>
          </a:p>
        </p:txBody>
      </p:sp>
      <p:sp>
        <p:nvSpPr>
          <p:cNvPr id="224" name="Google Shape;224;p16"/>
          <p:cNvSpPr txBox="1"/>
          <p:nvPr/>
        </p:nvSpPr>
        <p:spPr>
          <a:xfrm>
            <a:off x="904875" y="5101530"/>
            <a:ext cx="22146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4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Minimum Connection Times (MCT)</a:t>
            </a:r>
            <a:endParaRPr/>
          </a:p>
        </p:txBody>
      </p:sp>
      <p:sp>
        <p:nvSpPr>
          <p:cNvPr id="225" name="Google Shape;225;p16"/>
          <p:cNvSpPr txBox="1"/>
          <p:nvPr/>
        </p:nvSpPr>
        <p:spPr>
          <a:xfrm>
            <a:off x="866775" y="5275361"/>
            <a:ext cx="381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▪</a:t>
            </a:r>
            <a:endParaRPr/>
          </a:p>
        </p:txBody>
      </p:sp>
      <p:sp>
        <p:nvSpPr>
          <p:cNvPr id="226" name="Google Shape;226;p16"/>
          <p:cNvSpPr txBox="1"/>
          <p:nvPr/>
        </p:nvSpPr>
        <p:spPr>
          <a:xfrm>
            <a:off x="904875" y="5277742"/>
            <a:ext cx="22146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l" rtl="0">
              <a:lnSpc>
                <a:spcPct val="14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Base Return Requirements</a:t>
            </a:r>
            <a:endParaRPr/>
          </a:p>
        </p:txBody>
      </p:sp>
      <p:sp>
        <p:nvSpPr>
          <p:cNvPr id="227" name="Google Shape;227;p16"/>
          <p:cNvSpPr txBox="1"/>
          <p:nvPr/>
        </p:nvSpPr>
        <p:spPr>
          <a:xfrm>
            <a:off x="9415611" y="4834830"/>
            <a:ext cx="381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▪</a:t>
            </a: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9346600" y="4832713"/>
            <a:ext cx="20214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r" rtl="0">
              <a:lnSpc>
                <a:spcPct val="14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Minimize Premium Pay &amp; Deadhead Costs</a:t>
            </a:r>
            <a:endParaRPr/>
          </a:p>
        </p:txBody>
      </p:sp>
      <p:sp>
        <p:nvSpPr>
          <p:cNvPr id="229" name="Google Shape;229;p16"/>
          <p:cNvSpPr txBox="1"/>
          <p:nvPr/>
        </p:nvSpPr>
        <p:spPr>
          <a:xfrm>
            <a:off x="9415611" y="5011042"/>
            <a:ext cx="381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▪</a:t>
            </a:r>
            <a:endParaRPr/>
          </a:p>
        </p:txBody>
      </p:sp>
      <p:sp>
        <p:nvSpPr>
          <p:cNvPr id="230" name="Google Shape;230;p16"/>
          <p:cNvSpPr txBox="1"/>
          <p:nvPr/>
        </p:nvSpPr>
        <p:spPr>
          <a:xfrm>
            <a:off x="9474163" y="5011175"/>
            <a:ext cx="17430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r" rtl="0">
              <a:lnSpc>
                <a:spcPct val="14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Maximize Sequence Robustness Score</a:t>
            </a:r>
            <a:endParaRPr/>
          </a:p>
        </p:txBody>
      </p:sp>
      <p:sp>
        <p:nvSpPr>
          <p:cNvPr id="231" name="Google Shape;231;p16"/>
          <p:cNvSpPr txBox="1"/>
          <p:nvPr/>
        </p:nvSpPr>
        <p:spPr>
          <a:xfrm>
            <a:off x="9415611" y="5187255"/>
            <a:ext cx="381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 b="0" i="0" u="none" strike="noStrike" cap="none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▪</a:t>
            </a:r>
            <a:endParaRPr/>
          </a:p>
        </p:txBody>
      </p:sp>
      <p:sp>
        <p:nvSpPr>
          <p:cNvPr id="232" name="Google Shape;232;p16"/>
          <p:cNvSpPr txBox="1"/>
          <p:nvPr/>
        </p:nvSpPr>
        <p:spPr>
          <a:xfrm>
            <a:off x="9176953" y="5189636"/>
            <a:ext cx="22146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0" rIns="0" bIns="0" anchor="t" anchorCtr="0">
            <a:spAutoFit/>
          </a:bodyPr>
          <a:lstStyle/>
          <a:p>
            <a:pPr marL="0" marR="0" lvl="0" indent="0" algn="r" rtl="0">
              <a:lnSpc>
                <a:spcPct val="149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5">
                <a:solidFill>
                  <a:srgbClr val="555555"/>
                </a:solidFill>
                <a:latin typeface="Rajdhani"/>
                <a:ea typeface="Rajdhani"/>
                <a:cs typeface="Rajdhani"/>
                <a:sym typeface="Rajdhani"/>
              </a:rPr>
              <a:t>Optimize Crew Quality of Life (QoL) Metrics</a:t>
            </a:r>
            <a:endParaRPr/>
          </a:p>
        </p:txBody>
      </p:sp>
      <p:sp>
        <p:nvSpPr>
          <p:cNvPr id="233" name="Google Shape;233;p16"/>
          <p:cNvSpPr txBox="1"/>
          <p:nvPr/>
        </p:nvSpPr>
        <p:spPr>
          <a:xfrm>
            <a:off x="571500" y="896100"/>
            <a:ext cx="1375200" cy="292500"/>
          </a:xfrm>
          <a:prstGeom prst="rect">
            <a:avLst/>
          </a:prstGeom>
          <a:solidFill>
            <a:srgbClr val="00175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LAYER 1: DATA INGESTION</a:t>
            </a:r>
            <a:endParaRPr sz="700" b="1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4" name="Google Shape;23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34175" y="372350"/>
            <a:ext cx="751600" cy="7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 descr="Generate a high quality icon exactly like this 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58000" y="1309838"/>
            <a:ext cx="190500" cy="21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 descr="Generate a high quality image exactly like this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34750" y="1283220"/>
            <a:ext cx="2857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6"/>
          <p:cNvSpPr txBox="1"/>
          <p:nvPr/>
        </p:nvSpPr>
        <p:spPr>
          <a:xfrm>
            <a:off x="571500" y="2029800"/>
            <a:ext cx="1375200" cy="292500"/>
          </a:xfrm>
          <a:prstGeom prst="rect">
            <a:avLst/>
          </a:prstGeom>
          <a:solidFill>
            <a:srgbClr val="00175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LAYER 2: INTELLIGENCE ENGINE</a:t>
            </a:r>
            <a:endParaRPr sz="700" b="1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38" name="Google Shape;238;p16" descr="Generate a high quality image exactly like this 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40550" y="131445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6"/>
          <p:cNvSpPr txBox="1"/>
          <p:nvPr/>
        </p:nvSpPr>
        <p:spPr>
          <a:xfrm>
            <a:off x="571500" y="4138325"/>
            <a:ext cx="1375200" cy="292500"/>
          </a:xfrm>
          <a:prstGeom prst="rect">
            <a:avLst/>
          </a:prstGeom>
          <a:solidFill>
            <a:srgbClr val="00175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LAYER 3: SOLVER (SIP CORE)</a:t>
            </a:r>
            <a:endParaRPr sz="700" b="1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571500" y="5630175"/>
            <a:ext cx="1375200" cy="292500"/>
          </a:xfrm>
          <a:prstGeom prst="rect">
            <a:avLst/>
          </a:prstGeom>
          <a:solidFill>
            <a:srgbClr val="00175A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LAYER 4: EXECUTION INTERFACES</a:t>
            </a:r>
            <a:r>
              <a:rPr lang="en-US" sz="6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 </a:t>
            </a:r>
            <a:endParaRPr sz="600" b="1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41" name="Google Shape;241;p16" descr="Generate a high quality image exactly like this 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0121859" y="1275850"/>
            <a:ext cx="369792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6" descr="Generate a high quality image exactly like this&#10;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93525" y="292043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6" descr="Generate a high quality image exactly like this&#10;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529000" y="2915728"/>
            <a:ext cx="390495" cy="3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 descr="Generate a high quality image exactly like this&#10;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339300" y="2897798"/>
            <a:ext cx="390500" cy="350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6"/>
          <p:cNvCxnSpPr>
            <a:stCxn id="244" idx="3"/>
            <a:endCxn id="246" idx="3"/>
          </p:cNvCxnSpPr>
          <p:nvPr/>
        </p:nvCxnSpPr>
        <p:spPr>
          <a:xfrm>
            <a:off x="8729800" y="3072837"/>
            <a:ext cx="4743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6" name="Google Shape;246;p16" descr="Generate a high quality image exactly like this&#10;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>
            <a:off x="9204150" y="2871533"/>
            <a:ext cx="390500" cy="4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6" descr="Generate a high quality image exactly like this&#10;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349450" y="5974175"/>
            <a:ext cx="253519" cy="3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 descr="Generate a high quality image exactly like this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733756" y="5963785"/>
            <a:ext cx="334394" cy="3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6"/>
          <p:cNvSpPr/>
          <p:nvPr/>
        </p:nvSpPr>
        <p:spPr>
          <a:xfrm>
            <a:off x="4506420" y="4477775"/>
            <a:ext cx="3080100" cy="10521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5628869" y="4956309"/>
            <a:ext cx="95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Rajdhani"/>
                <a:ea typeface="Rajdhani"/>
                <a:cs typeface="Rajdhani"/>
                <a:sym typeface="Rajdhani"/>
              </a:rPr>
              <a:t>SIP ENGINE</a:t>
            </a:r>
            <a:endParaRPr sz="1200" b="1">
              <a:solidFill>
                <a:schemeClr val="lt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251" name="Google Shape;251;p16" descr="Give me a white icon of 'gears' without a background 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793479" y="4620755"/>
            <a:ext cx="470239" cy="4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6"/>
          <p:cNvSpPr/>
          <p:nvPr/>
        </p:nvSpPr>
        <p:spPr>
          <a:xfrm>
            <a:off x="5965010" y="5584413"/>
            <a:ext cx="156300" cy="28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88888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6"/>
          <p:cNvSpPr/>
          <p:nvPr/>
        </p:nvSpPr>
        <p:spPr>
          <a:xfrm>
            <a:off x="5965703" y="2026063"/>
            <a:ext cx="156300" cy="285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88888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16" descr="Generate a high quality image exactly like this"/>
          <p:cNvPicPr preferRelativeResize="0"/>
          <p:nvPr/>
        </p:nvPicPr>
        <p:blipFill rotWithShape="1">
          <a:blip r:embed="rId24">
            <a:alphaModFix/>
          </a:blip>
          <a:srcRect t="-20100" b="20099"/>
          <a:stretch/>
        </p:blipFill>
        <p:spPr>
          <a:xfrm>
            <a:off x="5858950" y="5954677"/>
            <a:ext cx="369800" cy="30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81750" y="1595437"/>
            <a:ext cx="52387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0" y="2338387"/>
            <a:ext cx="46672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0" y="3643312"/>
            <a:ext cx="46672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67500" y="4948237"/>
            <a:ext cx="46672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7"/>
          <p:cNvSpPr txBox="1"/>
          <p:nvPr/>
        </p:nvSpPr>
        <p:spPr>
          <a:xfrm>
            <a:off x="571500" y="509587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Evaluation</a:t>
            </a:r>
            <a:r>
              <a:rPr lang="en-US" sz="3150" b="0" i="0" u="none" strike="noStrike" cap="none">
                <a:solidFill>
                  <a:srgbClr val="112E5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Measuring Real Operational Impact</a:t>
            </a:r>
            <a:endParaRPr/>
          </a:p>
        </p:txBody>
      </p:sp>
      <p:sp>
        <p:nvSpPr>
          <p:cNvPr id="265" name="Google Shape;265;p17"/>
          <p:cNvSpPr/>
          <p:nvPr/>
        </p:nvSpPr>
        <p:spPr>
          <a:xfrm>
            <a:off x="571500" y="1195387"/>
            <a:ext cx="11049000" cy="19050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7"/>
          <p:cNvSpPr txBox="1"/>
          <p:nvPr/>
        </p:nvSpPr>
        <p:spPr>
          <a:xfrm>
            <a:off x="571500" y="2347912"/>
            <a:ext cx="2840355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112E51"/>
                </a:solidFill>
                <a:latin typeface="Montserrat"/>
                <a:ea typeface="Montserrat"/>
                <a:cs typeface="Montserrat"/>
                <a:sym typeface="Montserrat"/>
              </a:rPr>
              <a:t>Why Accuracy Is Not Enough</a:t>
            </a:r>
            <a:endParaRPr/>
          </a:p>
        </p:txBody>
      </p:sp>
      <p:sp>
        <p:nvSpPr>
          <p:cNvPr id="267" name="Google Shape;267;p17"/>
          <p:cNvSpPr/>
          <p:nvPr/>
        </p:nvSpPr>
        <p:spPr>
          <a:xfrm>
            <a:off x="571500" y="2566987"/>
            <a:ext cx="2705100" cy="19050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 txBox="1"/>
          <p:nvPr/>
        </p:nvSpPr>
        <p:spPr>
          <a:xfrm>
            <a:off x="6667500" y="1881187"/>
            <a:ext cx="4900612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4" b="1" i="0" u="none" strike="noStrike" cap="none">
                <a:solidFill>
                  <a:srgbClr val="0078D2"/>
                </a:solidFill>
                <a:latin typeface="Montserrat"/>
                <a:ea typeface="Montserrat"/>
                <a:cs typeface="Montserrat"/>
                <a:sym typeface="Montserrat"/>
              </a:rPr>
              <a:t>Key Success Metrics</a:t>
            </a:r>
            <a:endParaRPr/>
          </a:p>
        </p:txBody>
      </p:sp>
      <p:sp>
        <p:nvSpPr>
          <p:cNvPr id="269" name="Google Shape;269;p17"/>
          <p:cNvSpPr txBox="1"/>
          <p:nvPr/>
        </p:nvSpPr>
        <p:spPr>
          <a:xfrm>
            <a:off x="904875" y="2967037"/>
            <a:ext cx="461962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Severe disruptions are rare</a:t>
            </a:r>
            <a:r>
              <a:rPr lang="en-US" sz="15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but extremely costly. A model could be 99% accurate by simply predicting "no delay" every time.</a:t>
            </a:r>
            <a:endParaRPr/>
          </a:p>
        </p:txBody>
      </p:sp>
      <p:sp>
        <p:nvSpPr>
          <p:cNvPr id="270" name="Google Shape;270;p17"/>
          <p:cNvSpPr txBox="1"/>
          <p:nvPr/>
        </p:nvSpPr>
        <p:spPr>
          <a:xfrm>
            <a:off x="904875" y="4062412"/>
            <a:ext cx="4619625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Missing a few critical cases</a:t>
            </a:r>
            <a:r>
              <a:rPr lang="en-US" sz="15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causes most of the damage. We must prioritize catching the failures.</a:t>
            </a:r>
            <a:endParaRPr/>
          </a:p>
        </p:txBody>
      </p:sp>
      <p:sp>
        <p:nvSpPr>
          <p:cNvPr id="271" name="Google Shape;271;p17"/>
          <p:cNvSpPr txBox="1"/>
          <p:nvPr/>
        </p:nvSpPr>
        <p:spPr>
          <a:xfrm>
            <a:off x="571500" y="4872037"/>
            <a:ext cx="49530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112E51"/>
                </a:solidFill>
                <a:latin typeface="Roboto Medium"/>
                <a:ea typeface="Roboto Medium"/>
                <a:cs typeface="Roboto Medium"/>
                <a:sym typeface="Roboto Medium"/>
              </a:rPr>
              <a:t>Success means preventing the few failures that cause the most disruption.</a:t>
            </a:r>
            <a:endParaRPr/>
          </a:p>
        </p:txBody>
      </p:sp>
      <p:sp>
        <p:nvSpPr>
          <p:cNvPr id="272" name="Google Shape;272;p17"/>
          <p:cNvSpPr txBox="1"/>
          <p:nvPr/>
        </p:nvSpPr>
        <p:spPr>
          <a:xfrm>
            <a:off x="6896100" y="2528887"/>
            <a:ext cx="4460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2E5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Ranking Quality - Precision @ K </a:t>
            </a:r>
            <a:endParaRPr/>
          </a:p>
        </p:txBody>
      </p:sp>
      <p:sp>
        <p:nvSpPr>
          <p:cNvPr id="273" name="Google Shape;273;p17"/>
          <p:cNvSpPr txBox="1"/>
          <p:nvPr/>
        </p:nvSpPr>
        <p:spPr>
          <a:xfrm>
            <a:off x="6896100" y="2805112"/>
            <a:ext cx="42483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Are the “top ranked flight pairs” the one’s that actually break the schedule? </a:t>
            </a:r>
            <a:endParaRPr sz="1500"/>
          </a:p>
        </p:txBody>
      </p:sp>
      <p:sp>
        <p:nvSpPr>
          <p:cNvPr id="274" name="Google Shape;274;p17"/>
          <p:cNvSpPr txBox="1"/>
          <p:nvPr/>
        </p:nvSpPr>
        <p:spPr>
          <a:xfrm>
            <a:off x="6896100" y="3833812"/>
            <a:ext cx="4460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2E5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System Impact - Reduction in Downstream Delay</a:t>
            </a:r>
            <a:endParaRPr/>
          </a:p>
        </p:txBody>
      </p:sp>
      <p:sp>
        <p:nvSpPr>
          <p:cNvPr id="275" name="Google Shape;275;p17"/>
          <p:cNvSpPr txBox="1"/>
          <p:nvPr/>
        </p:nvSpPr>
        <p:spPr>
          <a:xfrm>
            <a:off x="6877050" y="4205287"/>
            <a:ext cx="424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Do delays stop propagating along legs?</a:t>
            </a:r>
            <a:endParaRPr/>
          </a:p>
        </p:txBody>
      </p:sp>
      <p:sp>
        <p:nvSpPr>
          <p:cNvPr id="276" name="Google Shape;276;p17"/>
          <p:cNvSpPr txBox="1"/>
          <p:nvPr/>
        </p:nvSpPr>
        <p:spPr>
          <a:xfrm>
            <a:off x="6896100" y="5138737"/>
            <a:ext cx="4460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112E5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Operational Failure</a:t>
            </a:r>
            <a:endParaRPr/>
          </a:p>
        </p:txBody>
      </p:sp>
      <p:sp>
        <p:nvSpPr>
          <p:cNvPr id="277" name="Google Shape;277;p17"/>
          <p:cNvSpPr txBox="1"/>
          <p:nvPr/>
        </p:nvSpPr>
        <p:spPr>
          <a:xfrm>
            <a:off x="6783532" y="5397644"/>
            <a:ext cx="4248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20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Missed connection rate </a:t>
            </a:r>
            <a:endParaRPr sz="1200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20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Crew Duty Risk Proxies</a:t>
            </a:r>
            <a:endParaRPr sz="1200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200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Tight turnaround failures</a:t>
            </a:r>
            <a:endParaRPr sz="1200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009900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1500" y="4105275"/>
            <a:ext cx="1905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34175" y="376675"/>
            <a:ext cx="951350" cy="9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1657350"/>
            <a:ext cx="3492549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9799" y="1657350"/>
            <a:ext cx="3492549" cy="46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8099" y="1657350"/>
            <a:ext cx="3492549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8"/>
          <p:cNvSpPr txBox="1"/>
          <p:nvPr/>
        </p:nvSpPr>
        <p:spPr>
          <a:xfrm>
            <a:off x="571500" y="571500"/>
            <a:ext cx="116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0" i="0" u="none" strike="noStrike" cap="none">
                <a:solidFill>
                  <a:srgbClr val="112E5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From </a:t>
            </a:r>
            <a:r>
              <a:rPr lang="en-US" sz="315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Risk</a:t>
            </a:r>
            <a:r>
              <a:rPr lang="en-US" sz="3150" b="0" i="0" u="none" strike="noStrike" cap="none">
                <a:solidFill>
                  <a:srgbClr val="112E5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Scores to Scheduling </a:t>
            </a:r>
            <a:r>
              <a:rPr lang="en-US" sz="3150" b="0" i="0" u="none" strike="noStrike" cap="none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Decisions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571500" y="1257300"/>
            <a:ext cx="11049000" cy="19050"/>
          </a:xfrm>
          <a:prstGeom prst="rect">
            <a:avLst/>
          </a:prstGeom>
          <a:solidFill>
            <a:srgbClr val="F5F7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 txBox="1"/>
          <p:nvPr/>
        </p:nvSpPr>
        <p:spPr>
          <a:xfrm>
            <a:off x="857250" y="2571750"/>
            <a:ext cx="272034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078D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Deployment Philosophy</a:t>
            </a:r>
            <a:endParaRPr/>
          </a:p>
        </p:txBody>
      </p:sp>
      <p:sp>
        <p:nvSpPr>
          <p:cNvPr id="292" name="Google Shape;292;p18"/>
          <p:cNvSpPr txBox="1"/>
          <p:nvPr/>
        </p:nvSpPr>
        <p:spPr>
          <a:xfrm>
            <a:off x="4635549" y="2571750"/>
            <a:ext cx="27102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078D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the Output Is Used</a:t>
            </a:r>
            <a:endParaRPr/>
          </a:p>
        </p:txBody>
      </p:sp>
      <p:sp>
        <p:nvSpPr>
          <p:cNvPr id="293" name="Google Shape;293;p18"/>
          <p:cNvSpPr txBox="1"/>
          <p:nvPr/>
        </p:nvSpPr>
        <p:spPr>
          <a:xfrm>
            <a:off x="4635549" y="3143250"/>
            <a:ext cx="2921100" cy="7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Option 1: Do-Not-Pair List</a:t>
            </a:r>
            <a:br>
              <a:rPr lang="en-US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Hard exclusions for consistently high-risk flight pairings</a:t>
            </a:r>
            <a:endParaRPr/>
          </a:p>
        </p:txBody>
      </p:sp>
      <p:sp>
        <p:nvSpPr>
          <p:cNvPr id="294" name="Google Shape;294;p18"/>
          <p:cNvSpPr txBox="1"/>
          <p:nvPr/>
        </p:nvSpPr>
        <p:spPr>
          <a:xfrm>
            <a:off x="4635549" y="4181475"/>
            <a:ext cx="29211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Option 2: Penalty-Based Optimization</a:t>
            </a:r>
            <a:br>
              <a:rPr lang="en-US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Risk scores enter crew pairing as soft costs</a:t>
            </a:r>
            <a:endParaRPr/>
          </a:p>
        </p:txBody>
      </p:sp>
      <p:sp>
        <p:nvSpPr>
          <p:cNvPr id="295" name="Google Shape;295;p18"/>
          <p:cNvSpPr txBox="1"/>
          <p:nvPr/>
        </p:nvSpPr>
        <p:spPr>
          <a:xfrm>
            <a:off x="8413849" y="2564479"/>
            <a:ext cx="18603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0078D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Business Impact</a:t>
            </a:r>
            <a:endParaRPr/>
          </a:p>
        </p:txBody>
      </p:sp>
      <p:pic>
        <p:nvPicPr>
          <p:cNvPr id="296" name="Google Shape;296;p1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250" y="2000250"/>
            <a:ext cx="4286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8"/>
          <p:cNvSpPr txBox="1"/>
          <p:nvPr/>
        </p:nvSpPr>
        <p:spPr>
          <a:xfrm>
            <a:off x="1000125" y="297180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298" name="Google Shape;298;p18"/>
          <p:cNvSpPr txBox="1"/>
          <p:nvPr/>
        </p:nvSpPr>
        <p:spPr>
          <a:xfrm>
            <a:off x="1047750" y="2971800"/>
            <a:ext cx="2730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Decision support, not automation</a:t>
            </a:r>
            <a:endParaRPr/>
          </a:p>
        </p:txBody>
      </p:sp>
      <p:sp>
        <p:nvSpPr>
          <p:cNvPr id="299" name="Google Shape;299;p18"/>
          <p:cNvSpPr txBox="1"/>
          <p:nvPr/>
        </p:nvSpPr>
        <p:spPr>
          <a:xfrm>
            <a:off x="1000125" y="329565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300" name="Google Shape;300;p18"/>
          <p:cNvSpPr txBox="1"/>
          <p:nvPr/>
        </p:nvSpPr>
        <p:spPr>
          <a:xfrm>
            <a:off x="1047750" y="3295650"/>
            <a:ext cx="2730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Does not replace crew scheduling systems</a:t>
            </a:r>
            <a:endParaRPr/>
          </a:p>
        </p:txBody>
      </p:sp>
      <p:pic>
        <p:nvPicPr>
          <p:cNvPr id="301" name="Google Shape;301;p1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35549" y="200025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13849" y="2000250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8"/>
          <p:cNvSpPr txBox="1"/>
          <p:nvPr/>
        </p:nvSpPr>
        <p:spPr>
          <a:xfrm>
            <a:off x="8556724" y="297180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304" name="Google Shape;304;p18"/>
          <p:cNvSpPr txBox="1"/>
          <p:nvPr/>
        </p:nvSpPr>
        <p:spPr>
          <a:xfrm>
            <a:off x="8604349" y="2971800"/>
            <a:ext cx="2476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Fewer cascading delays</a:t>
            </a:r>
            <a:endParaRPr/>
          </a:p>
        </p:txBody>
      </p:sp>
      <p:sp>
        <p:nvSpPr>
          <p:cNvPr id="305" name="Google Shape;305;p18"/>
          <p:cNvSpPr txBox="1"/>
          <p:nvPr/>
        </p:nvSpPr>
        <p:spPr>
          <a:xfrm>
            <a:off x="8556724" y="329565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306" name="Google Shape;306;p18"/>
          <p:cNvSpPr txBox="1"/>
          <p:nvPr/>
        </p:nvSpPr>
        <p:spPr>
          <a:xfrm>
            <a:off x="8604349" y="3295650"/>
            <a:ext cx="2476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Lower recovery costs</a:t>
            </a:r>
            <a:endParaRPr/>
          </a:p>
        </p:txBody>
      </p:sp>
      <p:sp>
        <p:nvSpPr>
          <p:cNvPr id="307" name="Google Shape;307;p18"/>
          <p:cNvSpPr txBox="1"/>
          <p:nvPr/>
        </p:nvSpPr>
        <p:spPr>
          <a:xfrm>
            <a:off x="8556724" y="3619500"/>
            <a:ext cx="4762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endParaRPr/>
          </a:p>
        </p:txBody>
      </p:sp>
      <p:sp>
        <p:nvSpPr>
          <p:cNvPr id="308" name="Google Shape;308;p18"/>
          <p:cNvSpPr txBox="1"/>
          <p:nvPr/>
        </p:nvSpPr>
        <p:spPr>
          <a:xfrm>
            <a:off x="8604349" y="3619500"/>
            <a:ext cx="2476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7625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More resilient schedules under stress</a:t>
            </a:r>
            <a:endParaRPr/>
          </a:p>
        </p:txBody>
      </p:sp>
      <p:pic>
        <p:nvPicPr>
          <p:cNvPr id="309" name="Google Shape;30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34175" y="376675"/>
            <a:ext cx="951350" cy="9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9"/>
          <p:cNvSpPr txBox="1"/>
          <p:nvPr/>
        </p:nvSpPr>
        <p:spPr>
          <a:xfrm>
            <a:off x="3945731" y="2795587"/>
            <a:ext cx="4300537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112E5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</p:txBody>
      </p:sp>
      <p:sp>
        <p:nvSpPr>
          <p:cNvPr id="316" name="Google Shape;316;p19"/>
          <p:cNvSpPr/>
          <p:nvPr/>
        </p:nvSpPr>
        <p:spPr>
          <a:xfrm>
            <a:off x="5619750" y="4014787"/>
            <a:ext cx="952500" cy="47625"/>
          </a:xfrm>
          <a:prstGeom prst="rect">
            <a:avLst/>
          </a:prstGeom>
          <a:solidFill>
            <a:srgbClr val="C3001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Office PowerPoint</Application>
  <PresentationFormat>Widescreen</PresentationFormat>
  <Paragraphs>124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Roboto</vt:lpstr>
      <vt:lpstr>Montserrat</vt:lpstr>
      <vt:lpstr>Roboto SemiBold</vt:lpstr>
      <vt:lpstr>Calibri</vt:lpstr>
      <vt:lpstr>Roboto Medium</vt:lpstr>
      <vt:lpstr>Arial</vt:lpstr>
      <vt:lpstr>Montserrat SemiBold</vt:lpstr>
      <vt:lpstr>Rajdhani SemiBold</vt:lpstr>
      <vt:lpstr>Rajdhani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Pranav Piedy</cp:lastModifiedBy>
  <cp:revision>1</cp:revision>
  <dcterms:modified xsi:type="dcterms:W3CDTF">2026-01-26T06:05:02Z</dcterms:modified>
</cp:coreProperties>
</file>